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media1.mov" ContentType="video/unknown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DDCC"/>
          </a:solidFill>
        </a:fill>
      </a:tcStyle>
    </a:wholeTbl>
    <a:band2H>
      <a:tcTxStyle b="def" i="def"/>
      <a:tcStyle>
        <a:tcBdr/>
        <a:fill>
          <a:solidFill>
            <a:srgbClr val="F6EF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E7E4"/>
          </a:solidFill>
        </a:fill>
      </a:tcStyle>
    </a:wholeTbl>
    <a:band2H>
      <a:tcTxStyle b="def" i="def"/>
      <a:tcStyle>
        <a:tcBdr/>
        <a:fill>
          <a:solidFill>
            <a:srgbClr val="F4F3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ECCC"/>
          </a:solidFill>
        </a:fill>
      </a:tcStyle>
    </a:wholeTbl>
    <a:band2H>
      <a:tcTxStyle b="def" i="def"/>
      <a:tcStyle>
        <a:tcBdr/>
        <a:fill>
          <a:solidFill>
            <a:srgbClr val="EAF6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 blauw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3366">
              <a:alpha val="701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en afbeelding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/>
          </p:nvPr>
        </p:nvSpPr>
        <p:spPr>
          <a:xfrm>
            <a:off x="457200" y="1234800"/>
            <a:ext cx="4038600" cy="467863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8" name="Image"/>
          <p:cNvSpPr/>
          <p:nvPr>
            <p:ph type="pic" sz="half" idx="13"/>
          </p:nvPr>
        </p:nvSpPr>
        <p:spPr>
          <a:xfrm>
            <a:off x="4986868" y="950912"/>
            <a:ext cx="4157132" cy="49625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7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8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en grafiek"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 Level One…"/>
          <p:cNvSpPr txBox="1"/>
          <p:nvPr>
            <p:ph type="body" sz="half" idx="1"/>
          </p:nvPr>
        </p:nvSpPr>
        <p:spPr>
          <a:xfrm>
            <a:off x="457200" y="1234800"/>
            <a:ext cx="4038600" cy="467863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 kolom en kop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457200" y="1235520"/>
            <a:ext cx="4040188" cy="63976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0">
              <a:spcBef>
                <a:spcPts val="500"/>
              </a:spcBef>
              <a:buSzTx/>
              <a:buFontTx/>
              <a:buNone/>
              <a:defRPr sz="2400"/>
            </a:lvl2pPr>
            <a:lvl3pPr marL="0" indent="0">
              <a:spcBef>
                <a:spcPts val="500"/>
              </a:spcBef>
              <a:buSzTx/>
              <a:buFontTx/>
              <a:buNone/>
              <a:defRPr sz="2400"/>
            </a:lvl3pPr>
            <a:lvl4pPr marL="0" indent="0">
              <a:spcBef>
                <a:spcPts val="500"/>
              </a:spcBef>
              <a:buSzTx/>
              <a:buFontTx/>
              <a:buNone/>
              <a:defRPr sz="2400"/>
            </a:lvl4pPr>
            <a:lvl5pPr marL="0" indent="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Rectangle"/>
          <p:cNvSpPr/>
          <p:nvPr>
            <p:ph type="body" sz="quarter" idx="13"/>
          </p:nvPr>
        </p:nvSpPr>
        <p:spPr>
          <a:xfrm>
            <a:off x="4645025" y="1235520"/>
            <a:ext cx="4041775" cy="63976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slide blauw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rgbClr val="00336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8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fotoslide bro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9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fotoslide gro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9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0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fotoslide grij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0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1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fotoslide lichtblauw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1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12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fotoslide lichtbro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2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23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di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3366">
              <a:alpha val="70195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" name="Rectangle"/>
          <p:cNvSpPr/>
          <p:nvPr/>
        </p:nvSpPr>
        <p:spPr>
          <a:xfrm>
            <a:off x="0" y="5924550"/>
            <a:ext cx="9144000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8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02-UTI_Basisvormen_powerpoint_05.png" descr="02-UTI_Basisvormen_powerpoint_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Text"/>
          <p:cNvSpPr txBox="1"/>
          <p:nvPr>
            <p:ph type="title"/>
          </p:nvPr>
        </p:nvSpPr>
        <p:spPr>
          <a:xfrm>
            <a:off x="4705200" y="1476000"/>
            <a:ext cx="4280400" cy="14688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4787998" y="2833198"/>
            <a:ext cx="4381203" cy="5256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fotoslide lichtgro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3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4" name="02-UTI_Basisvormen_powerpoint_03.png" descr="02-UTI_Basisvormen_powerpoint_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brons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4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5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blauw"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6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grijs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6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67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lichtblauw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7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8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lichtbrons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89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oofdstukslide lichtgroen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94901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0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Body Level One…"/>
          <p:cNvSpPr txBox="1"/>
          <p:nvPr>
            <p:ph type="body" sz="quarter" idx="1"/>
          </p:nvPr>
        </p:nvSpPr>
        <p:spPr>
          <a:xfrm>
            <a:off x="4722602" y="1963616"/>
            <a:ext cx="4386263" cy="1208136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SzTx/>
              <a:buFontTx/>
              <a:buNone/>
              <a:defRPr sz="3200"/>
            </a:lvl1pPr>
            <a:lvl2pPr marL="965200" indent="-508000">
              <a:spcBef>
                <a:spcPts val="700"/>
              </a:spcBef>
              <a:buFontTx/>
              <a:defRPr sz="3200"/>
            </a:lvl2pPr>
            <a:lvl3pPr marL="1320800" indent="-406400">
              <a:spcBef>
                <a:spcPts val="700"/>
              </a:spcBef>
              <a:buFontTx/>
              <a:defRPr sz="3200"/>
            </a:lvl3pPr>
            <a:lvl4pPr marL="1778000" indent="-406400">
              <a:spcBef>
                <a:spcPts val="700"/>
              </a:spcBef>
              <a:buFontTx/>
              <a:defRPr sz="3200"/>
            </a:lvl4pPr>
            <a:lvl5pPr marL="2235200" indent="-406400">
              <a:spcBef>
                <a:spcPts val="700"/>
              </a:spcBef>
              <a:buFontTx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"/>
          <p:cNvSpPr/>
          <p:nvPr/>
        </p:nvSpPr>
        <p:spPr>
          <a:xfrm>
            <a:off x="0" y="0"/>
            <a:ext cx="9144001" cy="950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123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35" y="21600"/>
                </a:lnTo>
                <a:lnTo>
                  <a:pt x="0" y="1123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10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lide Number"/>
          <p:cNvSpPr txBox="1"/>
          <p:nvPr>
            <p:ph type="sldNum" sz="quarter" idx="2"/>
          </p:nvPr>
        </p:nvSpPr>
        <p:spPr>
          <a:xfrm>
            <a:off x="8348100" y="6409055"/>
            <a:ext cx="393238" cy="358139"/>
          </a:xfrm>
          <a:prstGeom prst="rect">
            <a:avLst/>
          </a:prstGeom>
        </p:spPr>
        <p:txBody>
          <a:bodyPr anchor="ctr"/>
          <a:lstStyle>
            <a:lvl1pPr algn="ctr" defTabSz="457200">
              <a:defRPr sz="1800">
                <a:solidFill>
                  <a:srgbClr val="878787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 lIns="38100" tIns="38100" rIns="38100" bIns="38100"/>
          <a:lstStyle>
            <a:lvl1pPr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  <a:lvl2pPr marL="342900" indent="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342900" indent="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342900" indent="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342900" indent="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</p:spPr>
        <p:txBody>
          <a:bodyPr lIns="38100" tIns="38100" rIns="38100" bIns="38100"/>
          <a:lstStyle>
            <a:lvl1pPr algn="ctr" defTabSz="914400">
              <a:defRPr sz="4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xfrm>
            <a:off x="8348100" y="6409055"/>
            <a:ext cx="393238" cy="358139"/>
          </a:xfrm>
          <a:prstGeom prst="rect">
            <a:avLst/>
          </a:prstGeom>
        </p:spPr>
        <p:txBody>
          <a:bodyPr anchor="ctr"/>
          <a:lstStyle>
            <a:lvl1pPr algn="ctr" defTabSz="457200">
              <a:defRPr sz="1800">
                <a:solidFill>
                  <a:srgbClr val="878787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 bro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alpha val="79999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lide Number"/>
          <p:cNvSpPr txBox="1"/>
          <p:nvPr>
            <p:ph type="sldNum" sz="quarter" idx="2"/>
          </p:nvPr>
        </p:nvSpPr>
        <p:spPr>
          <a:xfrm>
            <a:off x="8348100" y="6409056"/>
            <a:ext cx="393238" cy="358139"/>
          </a:xfrm>
          <a:prstGeom prst="rect">
            <a:avLst/>
          </a:prstGeom>
        </p:spPr>
        <p:txBody>
          <a:bodyPr anchor="ctr"/>
          <a:lstStyle>
            <a:lvl1pPr algn="ctr" defTabSz="457200">
              <a:defRPr sz="1800">
                <a:solidFill>
                  <a:srgbClr val="878787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6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  <a:lvl2pPr marL="342900" indent="3810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342900" indent="49530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342900" indent="95250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342900" indent="1409700" algn="ctr" defTabSz="914400">
              <a:spcBef>
                <a:spcPts val="800"/>
              </a:spcBef>
              <a:buSzTx/>
              <a:buFontTx/>
              <a:buNone/>
              <a:defRPr sz="3200">
                <a:solidFill>
                  <a:srgbClr val="EDECE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algn="ctr" defTabSz="914400">
              <a:defRPr sz="44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Title Slide gro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4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Title Slide grij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7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Title Slide lichtblauw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9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0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Title Slide lichtbron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5">
              <a:alpha val="8500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Title Slide lichtgro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"/>
          <p:cNvSpPr/>
          <p:nvPr/>
        </p:nvSpPr>
        <p:spPr>
          <a:xfrm>
            <a:off x="4022725" y="1476375"/>
            <a:ext cx="5145088" cy="169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3288" y="21600"/>
                </a:lnTo>
                <a:lnTo>
                  <a:pt x="0" y="1189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5" name="Rectangle"/>
          <p:cNvSpPr/>
          <p:nvPr/>
        </p:nvSpPr>
        <p:spPr>
          <a:xfrm>
            <a:off x="-1588" y="5924550"/>
            <a:ext cx="9144001" cy="933450"/>
          </a:xfrm>
          <a:prstGeom prst="rect">
            <a:avLst/>
          </a:prstGeom>
          <a:solidFill>
            <a:srgbClr val="FFFFFF">
              <a:alpha val="85097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02-UTI_Basisvormen_powerpoint_05.png" descr="02-UTI_Basisvormen_powerpoint_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6035675"/>
            <a:ext cx="1498600" cy="71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02-UTI_Basisvormen_powerpoint_03.png" descr="02-UTI_Basisvormen_powerpoint_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itle Text"/>
          <p:cNvSpPr txBox="1"/>
          <p:nvPr>
            <p:ph type="title"/>
          </p:nvPr>
        </p:nvSpPr>
        <p:spPr>
          <a:xfrm>
            <a:off x="4703236" y="1476743"/>
            <a:ext cx="4279902" cy="147002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quarter" idx="1"/>
          </p:nvPr>
        </p:nvSpPr>
        <p:spPr>
          <a:xfrm>
            <a:off x="4764427" y="2832026"/>
            <a:ext cx="4403053" cy="458716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2pPr>
            <a:lvl3pPr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3pPr>
            <a:lvl4pPr marL="16002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4pPr>
            <a:lvl5pPr marL="2057400" indent="-228600">
              <a:spcBef>
                <a:spcPts val="200"/>
              </a:spcBef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/>
          <p:cNvSpPr/>
          <p:nvPr/>
        </p:nvSpPr>
        <p:spPr>
          <a:xfrm>
            <a:off x="0" y="477836"/>
            <a:ext cx="9144001" cy="6380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" y="1612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612"/>
                </a:lnTo>
                <a:lnTo>
                  <a:pt x="1080" y="161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" name="02-UTI_Basisvormen_powerpoint_03.png" descr="02-UTI_Basisvormen_powerpoint_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6061075"/>
            <a:ext cx="254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457200" y="-1842"/>
            <a:ext cx="8229600" cy="95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235520"/>
            <a:ext cx="8229600" cy="4677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413147" y="6257925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3pPr>
      <a:lvl4pPr marL="1625600" marR="0" indent="-254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4pPr>
      <a:lvl5pPr marL="2082800" marR="0" indent="-254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003366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Relationship Id="rId3" Type="http://schemas.openxmlformats.org/officeDocument/2006/relationships/hyperlink" Target="https://www.quora.com/What-are-C-and-gamma-with-regards-to-a-support-vector-machine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Science 7"/>
          <p:cNvSpPr txBox="1"/>
          <p:nvPr>
            <p:ph type="title"/>
          </p:nvPr>
        </p:nvSpPr>
        <p:spPr>
          <a:xfrm>
            <a:off x="4652436" y="1464043"/>
            <a:ext cx="4279902" cy="1470027"/>
          </a:xfrm>
          <a:prstGeom prst="rect">
            <a:avLst/>
          </a:prstGeom>
        </p:spPr>
        <p:txBody>
          <a:bodyPr/>
          <a:lstStyle>
            <a:lvl1pPr>
              <a:defRPr b="1" sz="2000"/>
            </a:lvl1pPr>
          </a:lstStyle>
          <a:p>
            <a:pPr/>
            <a:r>
              <a:t>Data Science 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6" name="Support Vector Machines…"/>
          <p:cNvSpPr txBox="1"/>
          <p:nvPr>
            <p:ph type="title"/>
          </p:nvPr>
        </p:nvSpPr>
        <p:spPr>
          <a:xfrm>
            <a:off x="457200" y="2674937"/>
            <a:ext cx="8229600" cy="1508126"/>
          </a:xfrm>
          <a:prstGeom prst="rect">
            <a:avLst/>
          </a:prstGeom>
        </p:spPr>
        <p:txBody>
          <a:bodyPr/>
          <a:lstStyle/>
          <a:p>
            <a:pPr/>
            <a:r>
              <a:t>Support Vector Machines</a:t>
            </a:r>
          </a:p>
          <a:p>
            <a:pPr/>
            <a:r>
              <a:t>a.k.a. Kernel Machines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9" name="Linear SVM…"/>
          <p:cNvSpPr txBox="1"/>
          <p:nvPr>
            <p:ph type="body" sz="half" idx="1"/>
          </p:nvPr>
        </p:nvSpPr>
        <p:spPr>
          <a:xfrm>
            <a:off x="457200" y="1793461"/>
            <a:ext cx="8229600" cy="1755934"/>
          </a:xfrm>
          <a:prstGeom prst="rect">
            <a:avLst/>
          </a:prstGeom>
        </p:spPr>
        <p:txBody>
          <a:bodyPr/>
          <a:lstStyle/>
          <a:p>
            <a:pPr marL="381000" indent="-381000" algn="l">
              <a:buSzPct val="100000"/>
              <a:buChar char="•"/>
            </a:pPr>
            <a:r>
              <a:t>Linear SVM</a:t>
            </a:r>
          </a:p>
          <a:p>
            <a:pPr marL="381000" indent="-381000" algn="l">
              <a:buSzPct val="100000"/>
              <a:buChar char="•"/>
            </a:pPr>
            <a:r>
              <a:t>Places a straight line between the classes (simplest model)</a:t>
            </a:r>
          </a:p>
        </p:txBody>
      </p:sp>
      <p:sp>
        <p:nvSpPr>
          <p:cNvPr id="480" name="Simplest S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Simplest SVM</a:t>
            </a:r>
          </a:p>
        </p:txBody>
      </p:sp>
      <p:grpSp>
        <p:nvGrpSpPr>
          <p:cNvPr id="504" name="Group"/>
          <p:cNvGrpSpPr/>
          <p:nvPr/>
        </p:nvGrpSpPr>
        <p:grpSpPr>
          <a:xfrm>
            <a:off x="4762204" y="4004627"/>
            <a:ext cx="3179548" cy="2237785"/>
            <a:chOff x="0" y="0"/>
            <a:chExt cx="3179547" cy="2237783"/>
          </a:xfrm>
        </p:grpSpPr>
        <p:sp>
          <p:nvSpPr>
            <p:cNvPr id="481" name="Circle"/>
            <p:cNvSpPr/>
            <p:nvPr/>
          </p:nvSpPr>
          <p:spPr>
            <a:xfrm>
              <a:off x="658847" y="793186"/>
              <a:ext cx="112817" cy="112817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2" name="Circle"/>
            <p:cNvSpPr/>
            <p:nvPr/>
          </p:nvSpPr>
          <p:spPr>
            <a:xfrm>
              <a:off x="583636" y="191502"/>
              <a:ext cx="112817" cy="112817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3" name="Circle"/>
            <p:cNvSpPr/>
            <p:nvPr/>
          </p:nvSpPr>
          <p:spPr>
            <a:xfrm>
              <a:off x="1034899" y="266713"/>
              <a:ext cx="112817" cy="112816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4" name="Circle"/>
            <p:cNvSpPr/>
            <p:nvPr/>
          </p:nvSpPr>
          <p:spPr>
            <a:xfrm>
              <a:off x="1561373" y="191502"/>
              <a:ext cx="112817" cy="112817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5" name="Circle"/>
            <p:cNvSpPr/>
            <p:nvPr/>
          </p:nvSpPr>
          <p:spPr>
            <a:xfrm>
              <a:off x="245189" y="1056423"/>
              <a:ext cx="112817" cy="112817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6" name="Circle"/>
            <p:cNvSpPr/>
            <p:nvPr/>
          </p:nvSpPr>
          <p:spPr>
            <a:xfrm>
              <a:off x="1147715" y="1394871"/>
              <a:ext cx="112817" cy="112816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7" name="Circle"/>
            <p:cNvSpPr/>
            <p:nvPr/>
          </p:nvSpPr>
          <p:spPr>
            <a:xfrm>
              <a:off x="621241" y="1921344"/>
              <a:ext cx="112817" cy="112817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8" name="Circle"/>
            <p:cNvSpPr/>
            <p:nvPr/>
          </p:nvSpPr>
          <p:spPr>
            <a:xfrm>
              <a:off x="1260531" y="680371"/>
              <a:ext cx="112817" cy="112816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9" name="Circle"/>
            <p:cNvSpPr/>
            <p:nvPr/>
          </p:nvSpPr>
          <p:spPr>
            <a:xfrm>
              <a:off x="2125452" y="492344"/>
              <a:ext cx="112817" cy="112817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0" name="Circle"/>
            <p:cNvSpPr/>
            <p:nvPr/>
          </p:nvSpPr>
          <p:spPr>
            <a:xfrm>
              <a:off x="1862215" y="642765"/>
              <a:ext cx="112817" cy="112817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1" name="Circle"/>
            <p:cNvSpPr/>
            <p:nvPr/>
          </p:nvSpPr>
          <p:spPr>
            <a:xfrm>
              <a:off x="2050242" y="1282055"/>
              <a:ext cx="112816" cy="112817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2" name="Circle"/>
            <p:cNvSpPr/>
            <p:nvPr/>
          </p:nvSpPr>
          <p:spPr>
            <a:xfrm>
              <a:off x="2238268" y="1733318"/>
              <a:ext cx="112817" cy="112817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3" name="Circle"/>
            <p:cNvSpPr/>
            <p:nvPr/>
          </p:nvSpPr>
          <p:spPr>
            <a:xfrm>
              <a:off x="1975031" y="116291"/>
              <a:ext cx="112817" cy="112817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4" name="Circle"/>
            <p:cNvSpPr/>
            <p:nvPr/>
          </p:nvSpPr>
          <p:spPr>
            <a:xfrm>
              <a:off x="2501505" y="868397"/>
              <a:ext cx="112817" cy="112817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5" name="Circle"/>
            <p:cNvSpPr/>
            <p:nvPr/>
          </p:nvSpPr>
          <p:spPr>
            <a:xfrm>
              <a:off x="1448557" y="1018818"/>
              <a:ext cx="112817" cy="112817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6" name="Circle"/>
            <p:cNvSpPr/>
            <p:nvPr/>
          </p:nvSpPr>
          <p:spPr>
            <a:xfrm>
              <a:off x="2915163" y="1282055"/>
              <a:ext cx="112817" cy="112817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7" name="Circle"/>
            <p:cNvSpPr/>
            <p:nvPr/>
          </p:nvSpPr>
          <p:spPr>
            <a:xfrm>
              <a:off x="2614321" y="454739"/>
              <a:ext cx="112817" cy="112817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grpSp>
          <p:nvGrpSpPr>
            <p:cNvPr id="500" name="Group"/>
            <p:cNvGrpSpPr/>
            <p:nvPr/>
          </p:nvGrpSpPr>
          <p:grpSpPr>
            <a:xfrm>
              <a:off x="-1" y="1354"/>
              <a:ext cx="3179548" cy="2236430"/>
              <a:chOff x="0" y="0"/>
              <a:chExt cx="3179547" cy="2236428"/>
            </a:xfrm>
          </p:grpSpPr>
          <p:sp>
            <p:nvSpPr>
              <p:cNvPr id="498" name="Line"/>
              <p:cNvSpPr/>
              <p:nvPr/>
            </p:nvSpPr>
            <p:spPr>
              <a:xfrm>
                <a:off x="0" y="2232314"/>
                <a:ext cx="3179547" cy="1"/>
              </a:xfrm>
              <a:prstGeom prst="line">
                <a:avLst/>
              </a:prstGeom>
              <a:noFill/>
              <a:ln w="50800" cap="flat">
                <a:solidFill>
                  <a:srgbClr val="BBE0E3"/>
                </a:solidFill>
                <a:prstDash val="solid"/>
                <a:bevel/>
                <a:tailEnd type="arrow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499" name="Line"/>
              <p:cNvSpPr/>
              <p:nvPr/>
            </p:nvSpPr>
            <p:spPr>
              <a:xfrm flipV="1">
                <a:off x="13290" y="-1"/>
                <a:ext cx="1" cy="2236430"/>
              </a:xfrm>
              <a:prstGeom prst="line">
                <a:avLst/>
              </a:prstGeom>
              <a:noFill/>
              <a:ln w="50800" cap="flat">
                <a:solidFill>
                  <a:srgbClr val="BBE0E3"/>
                </a:solidFill>
                <a:prstDash val="solid"/>
                <a:bevel/>
                <a:tailEnd type="arrow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  <p:sp>
          <p:nvSpPr>
            <p:cNvPr id="501" name="Line"/>
            <p:cNvSpPr/>
            <p:nvPr/>
          </p:nvSpPr>
          <p:spPr>
            <a:xfrm flipV="1">
              <a:off x="1360420" y="0"/>
              <a:ext cx="514723" cy="2152422"/>
            </a:xfrm>
            <a:prstGeom prst="line">
              <a:avLst/>
            </a:prstGeom>
            <a:noFill/>
            <a:ln w="63500" cap="flat">
              <a:solidFill>
                <a:srgbClr val="FFDE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02" name="Circle"/>
            <p:cNvSpPr/>
            <p:nvPr/>
          </p:nvSpPr>
          <p:spPr>
            <a:xfrm>
              <a:off x="1682234" y="1394871"/>
              <a:ext cx="112817" cy="112816"/>
            </a:xfrm>
            <a:prstGeom prst="ellipse">
              <a:avLst/>
            </a:prstGeom>
            <a:solidFill>
              <a:srgbClr val="00B8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3" name="Circle"/>
            <p:cNvSpPr/>
            <p:nvPr/>
          </p:nvSpPr>
          <p:spPr>
            <a:xfrm>
              <a:off x="997294" y="1795994"/>
              <a:ext cx="112817" cy="112816"/>
            </a:xfrm>
            <a:prstGeom prst="ellipse">
              <a:avLst/>
            </a:prstGeom>
            <a:solidFill>
              <a:srgbClr val="FF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505" name="the instances are not linearly separable"/>
          <p:cNvSpPr txBox="1"/>
          <p:nvPr/>
        </p:nvSpPr>
        <p:spPr>
          <a:xfrm>
            <a:off x="4850507" y="6309471"/>
            <a:ext cx="3018938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the instances are </a:t>
            </a:r>
            <a:r>
              <a:rPr b="1"/>
              <a:t>not </a:t>
            </a:r>
            <a:r>
              <a:t>linearly separable</a:t>
            </a:r>
          </a:p>
        </p:txBody>
      </p:sp>
      <p:sp>
        <p:nvSpPr>
          <p:cNvPr id="506" name="Circle"/>
          <p:cNvSpPr/>
          <p:nvPr/>
        </p:nvSpPr>
        <p:spPr>
          <a:xfrm>
            <a:off x="1393216" y="4797814"/>
            <a:ext cx="112816" cy="112817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7" name="Circle"/>
          <p:cNvSpPr/>
          <p:nvPr/>
        </p:nvSpPr>
        <p:spPr>
          <a:xfrm>
            <a:off x="1318005" y="4196129"/>
            <a:ext cx="112817" cy="112817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8" name="Circle"/>
          <p:cNvSpPr/>
          <p:nvPr/>
        </p:nvSpPr>
        <p:spPr>
          <a:xfrm>
            <a:off x="1769268" y="4271340"/>
            <a:ext cx="112817" cy="112817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9" name="Circle"/>
          <p:cNvSpPr/>
          <p:nvPr/>
        </p:nvSpPr>
        <p:spPr>
          <a:xfrm>
            <a:off x="2295742" y="4196129"/>
            <a:ext cx="112817" cy="112817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0" name="Circle"/>
          <p:cNvSpPr/>
          <p:nvPr/>
        </p:nvSpPr>
        <p:spPr>
          <a:xfrm>
            <a:off x="979558" y="5061051"/>
            <a:ext cx="112816" cy="112816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1" name="Circle"/>
          <p:cNvSpPr/>
          <p:nvPr/>
        </p:nvSpPr>
        <p:spPr>
          <a:xfrm>
            <a:off x="1882084" y="5399498"/>
            <a:ext cx="112817" cy="112817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2" name="Circle"/>
          <p:cNvSpPr/>
          <p:nvPr/>
        </p:nvSpPr>
        <p:spPr>
          <a:xfrm>
            <a:off x="1355610" y="5925972"/>
            <a:ext cx="112817" cy="112817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3" name="Circle"/>
          <p:cNvSpPr/>
          <p:nvPr/>
        </p:nvSpPr>
        <p:spPr>
          <a:xfrm>
            <a:off x="1994900" y="4684998"/>
            <a:ext cx="112817" cy="112817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4" name="Circle"/>
          <p:cNvSpPr/>
          <p:nvPr/>
        </p:nvSpPr>
        <p:spPr>
          <a:xfrm>
            <a:off x="2859821" y="4496972"/>
            <a:ext cx="112817" cy="112816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2596584" y="4647393"/>
            <a:ext cx="112817" cy="112817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6" name="Circle"/>
          <p:cNvSpPr/>
          <p:nvPr/>
        </p:nvSpPr>
        <p:spPr>
          <a:xfrm>
            <a:off x="2784611" y="5286682"/>
            <a:ext cx="112816" cy="112817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7" name="Circle"/>
          <p:cNvSpPr/>
          <p:nvPr/>
        </p:nvSpPr>
        <p:spPr>
          <a:xfrm>
            <a:off x="2972637" y="5737945"/>
            <a:ext cx="112817" cy="112817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8" name="Circle"/>
          <p:cNvSpPr/>
          <p:nvPr/>
        </p:nvSpPr>
        <p:spPr>
          <a:xfrm>
            <a:off x="2709400" y="4120919"/>
            <a:ext cx="112817" cy="112817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9" name="Circle"/>
          <p:cNvSpPr/>
          <p:nvPr/>
        </p:nvSpPr>
        <p:spPr>
          <a:xfrm>
            <a:off x="3235874" y="4873025"/>
            <a:ext cx="112817" cy="112816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0" name="Circle"/>
          <p:cNvSpPr/>
          <p:nvPr/>
        </p:nvSpPr>
        <p:spPr>
          <a:xfrm>
            <a:off x="3649532" y="5286682"/>
            <a:ext cx="112817" cy="112817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1" name="Circle"/>
          <p:cNvSpPr/>
          <p:nvPr/>
        </p:nvSpPr>
        <p:spPr>
          <a:xfrm>
            <a:off x="3348690" y="4459366"/>
            <a:ext cx="112816" cy="112817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524" name="Group"/>
          <p:cNvGrpSpPr/>
          <p:nvPr/>
        </p:nvGrpSpPr>
        <p:grpSpPr>
          <a:xfrm>
            <a:off x="734368" y="4005982"/>
            <a:ext cx="3179548" cy="2236429"/>
            <a:chOff x="0" y="0"/>
            <a:chExt cx="3179547" cy="2236428"/>
          </a:xfrm>
        </p:grpSpPr>
        <p:sp>
          <p:nvSpPr>
            <p:cNvPr id="522" name="Line"/>
            <p:cNvSpPr/>
            <p:nvPr/>
          </p:nvSpPr>
          <p:spPr>
            <a:xfrm>
              <a:off x="0" y="2232314"/>
              <a:ext cx="3179547" cy="1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23" name="Line"/>
            <p:cNvSpPr/>
            <p:nvPr/>
          </p:nvSpPr>
          <p:spPr>
            <a:xfrm flipV="1">
              <a:off x="13290" y="-1"/>
              <a:ext cx="1" cy="2236430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525" name="Line"/>
          <p:cNvSpPr/>
          <p:nvPr/>
        </p:nvSpPr>
        <p:spPr>
          <a:xfrm flipV="1">
            <a:off x="2094789" y="4004627"/>
            <a:ext cx="514723" cy="2152422"/>
          </a:xfrm>
          <a:prstGeom prst="line">
            <a:avLst/>
          </a:prstGeom>
          <a:ln w="63500">
            <a:solidFill>
              <a:srgbClr val="FFDE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6" name="the instances are linearly separable"/>
          <p:cNvSpPr txBox="1"/>
          <p:nvPr/>
        </p:nvSpPr>
        <p:spPr>
          <a:xfrm>
            <a:off x="822672" y="6309471"/>
            <a:ext cx="2709524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the instances are linearly separable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9" name="The instances of the two classes can be separated by a straight decision boundary (OR problem)"/>
          <p:cNvSpPr txBox="1"/>
          <p:nvPr>
            <p:ph type="body" sz="half" idx="1"/>
          </p:nvPr>
        </p:nvSpPr>
        <p:spPr>
          <a:xfrm>
            <a:off x="457200" y="2458141"/>
            <a:ext cx="8229600" cy="1941718"/>
          </a:xfrm>
          <a:prstGeom prst="rect">
            <a:avLst/>
          </a:prstGeom>
        </p:spPr>
        <p:txBody>
          <a:bodyPr/>
          <a:lstStyle>
            <a:lvl1pPr marL="0" indent="0" algn="l"/>
          </a:lstStyle>
          <a:p>
            <a:pPr/>
            <a:r>
              <a:t>The instances of the two classes can be separated by a straight decision boundary (OR problem)</a:t>
            </a:r>
          </a:p>
        </p:txBody>
      </p:sp>
      <p:sp>
        <p:nvSpPr>
          <p:cNvPr id="530" name="Linearly separ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Linearly separable</a:t>
            </a:r>
          </a:p>
        </p:txBody>
      </p:sp>
      <p:sp>
        <p:nvSpPr>
          <p:cNvPr id="531" name="Rectangle"/>
          <p:cNvSpPr/>
          <p:nvPr/>
        </p:nvSpPr>
        <p:spPr>
          <a:xfrm>
            <a:off x="3453095" y="6271927"/>
            <a:ext cx="2237810" cy="42121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4351953"/>
            <a:ext cx="5994400" cy="2120901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Rectangle"/>
          <p:cNvSpPr/>
          <p:nvPr/>
        </p:nvSpPr>
        <p:spPr>
          <a:xfrm>
            <a:off x="4460680" y="4161898"/>
            <a:ext cx="3272397" cy="24851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6" name="The instances of the two classes can not be separated by a straight decision boundary (XOR problem)"/>
          <p:cNvSpPr txBox="1"/>
          <p:nvPr>
            <p:ph type="body" sz="half" idx="1"/>
          </p:nvPr>
        </p:nvSpPr>
        <p:spPr>
          <a:xfrm>
            <a:off x="457200" y="2458141"/>
            <a:ext cx="8229600" cy="1941718"/>
          </a:xfrm>
          <a:prstGeom prst="rect">
            <a:avLst/>
          </a:prstGeom>
        </p:spPr>
        <p:txBody>
          <a:bodyPr/>
          <a:lstStyle/>
          <a:p>
            <a:pPr marL="0" indent="0" algn="l"/>
            <a:r>
              <a:t>The instances of the two classes can </a:t>
            </a:r>
            <a:r>
              <a:rPr b="1"/>
              <a:t>not</a:t>
            </a:r>
            <a:r>
              <a:t> be separated by a straight decision boundary (XOR problem)</a:t>
            </a:r>
          </a:p>
        </p:txBody>
      </p:sp>
      <p:sp>
        <p:nvSpPr>
          <p:cNvPr id="537" name="Linearly insepar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Linearly inseparable</a:t>
            </a:r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4351953"/>
            <a:ext cx="5994400" cy="2120901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Rectangle"/>
          <p:cNvSpPr/>
          <p:nvPr/>
        </p:nvSpPr>
        <p:spPr>
          <a:xfrm>
            <a:off x="1460146" y="4161898"/>
            <a:ext cx="3272397" cy="24851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67304"/>
            <a:ext cx="9144000" cy="4723392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Why “Support Vector Machine”?"/>
          <p:cNvSpPr txBox="1"/>
          <p:nvPr/>
        </p:nvSpPr>
        <p:spPr>
          <a:xfrm>
            <a:off x="2888398" y="1055288"/>
            <a:ext cx="3367202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Why “Support Vector Machine”?</a:t>
            </a:r>
          </a:p>
        </p:txBody>
      </p:sp>
      <p:sp>
        <p:nvSpPr>
          <p:cNvPr id="544" name="Rectangle"/>
          <p:cNvSpPr/>
          <p:nvPr/>
        </p:nvSpPr>
        <p:spPr>
          <a:xfrm>
            <a:off x="646442" y="4609436"/>
            <a:ext cx="2224951" cy="482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45" name="Rectangle"/>
          <p:cNvSpPr/>
          <p:nvPr/>
        </p:nvSpPr>
        <p:spPr>
          <a:xfrm>
            <a:off x="5394352" y="4609436"/>
            <a:ext cx="2079414" cy="7122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46" name="better…"/>
          <p:cNvSpPr txBox="1"/>
          <p:nvPr/>
        </p:nvSpPr>
        <p:spPr>
          <a:xfrm>
            <a:off x="6188844" y="4538817"/>
            <a:ext cx="1109002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better </a:t>
            </a:r>
          </a:p>
          <a:p>
            <a:pPr>
              <a:defRPr sz="17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decision </a:t>
            </a:r>
          </a:p>
          <a:p>
            <a:pPr>
              <a:defRPr sz="17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boundary</a:t>
            </a:r>
          </a:p>
        </p:txBody>
      </p:sp>
      <p:sp>
        <p:nvSpPr>
          <p:cNvPr id="547" name="worse…"/>
          <p:cNvSpPr txBox="1"/>
          <p:nvPr/>
        </p:nvSpPr>
        <p:spPr>
          <a:xfrm>
            <a:off x="1738758" y="4538817"/>
            <a:ext cx="1109002" cy="85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7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worse </a:t>
            </a:r>
          </a:p>
          <a:p>
            <a:pPr>
              <a:defRPr sz="17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decision </a:t>
            </a:r>
          </a:p>
          <a:p>
            <a:pPr>
              <a:defRPr sz="17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boundary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0" name="SVMs can make more complex decision boundaries by using kern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SVMs can make more complex decision boundaries by using kernels</a:t>
            </a:r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57200" y="2144686"/>
            <a:ext cx="8229600" cy="3719883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Line"/>
          <p:cNvSpPr/>
          <p:nvPr/>
        </p:nvSpPr>
        <p:spPr>
          <a:xfrm flipV="1">
            <a:off x="3574289" y="4255011"/>
            <a:ext cx="1995422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53" name="Rectangle"/>
          <p:cNvSpPr/>
          <p:nvPr/>
        </p:nvSpPr>
        <p:spPr>
          <a:xfrm>
            <a:off x="4429076" y="3864927"/>
            <a:ext cx="285848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554" name="kernel"/>
          <p:cNvSpPr txBox="1"/>
          <p:nvPr/>
        </p:nvSpPr>
        <p:spPr>
          <a:xfrm>
            <a:off x="4289990" y="3863657"/>
            <a:ext cx="564018" cy="281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kernel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7" name="Kern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Kernel</a:t>
            </a:r>
          </a:p>
        </p:txBody>
      </p:sp>
      <p:sp>
        <p:nvSpPr>
          <p:cNvPr id="558" name="A kernel performs a mathematical operation on instances in two classes that are not linearly separable, so that they do become linearly separable"/>
          <p:cNvSpPr txBox="1"/>
          <p:nvPr>
            <p:ph type="body" sz="half" idx="1"/>
          </p:nvPr>
        </p:nvSpPr>
        <p:spPr>
          <a:xfrm>
            <a:off x="457200" y="1328395"/>
            <a:ext cx="8229600" cy="1990787"/>
          </a:xfrm>
          <a:prstGeom prst="rect">
            <a:avLst/>
          </a:prstGeom>
        </p:spPr>
        <p:txBody>
          <a:bodyPr/>
          <a:lstStyle/>
          <a:p>
            <a:pPr marL="381000" indent="-381000" algn="l">
              <a:spcBef>
                <a:spcPts val="700"/>
              </a:spcBef>
              <a:buSzPct val="100000"/>
              <a:buChar char="•"/>
              <a:defRPr sz="3000"/>
            </a:pPr>
            <a:r>
              <a:t>A kernel performs a mathematical operation on instances in two classes that are </a:t>
            </a:r>
            <a:r>
              <a:rPr b="1"/>
              <a:t>not</a:t>
            </a:r>
            <a:r>
              <a:t> linearly separable, so that they do become linearly separable</a:t>
            </a:r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1048" y="3385901"/>
            <a:ext cx="5821904" cy="3121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Kernel = Similarity Meas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Kernel = Similarity Measure</a:t>
            </a:r>
          </a:p>
        </p:txBody>
      </p:sp>
      <p:sp>
        <p:nvSpPr>
          <p:cNvPr id="562" name="A kernel takes pairs of instances and determines their similarity\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kernel takes pairs of instances and determines their similarity\</a:t>
            </a:r>
          </a:p>
          <a:p>
            <a:pPr/>
          </a:p>
          <a:p>
            <a:pPr/>
            <a:r>
              <a:t>There are many kernels </a:t>
            </a:r>
          </a:p>
          <a:p>
            <a:pPr/>
          </a:p>
          <a:p>
            <a:pPr/>
            <a:r>
              <a:t>The proper choice of a kernel depends on the domain</a:t>
            </a:r>
          </a:p>
          <a:p>
            <a:pPr/>
          </a:p>
          <a:p>
            <a:pPr/>
            <a:r>
              <a:t>The “linear kernel” (actually no kernel) is the simplest version</a:t>
            </a:r>
          </a:p>
          <a:p>
            <a:pPr/>
          </a:p>
          <a:p>
            <a:pPr/>
            <a:r>
              <a:t>The linear kernel should be used especially when you have many features (recall the previous lecture)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5" name="Kern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Kernels</a:t>
            </a:r>
          </a:p>
        </p:txBody>
      </p:sp>
      <p:sp>
        <p:nvSpPr>
          <p:cNvPr id="566" name="Linear…"/>
          <p:cNvSpPr txBox="1"/>
          <p:nvPr>
            <p:ph type="body" sz="quarter" idx="1"/>
          </p:nvPr>
        </p:nvSpPr>
        <p:spPr>
          <a:xfrm>
            <a:off x="182574" y="2345525"/>
            <a:ext cx="4656574" cy="2414525"/>
          </a:xfrm>
          <a:prstGeom prst="rect">
            <a:avLst/>
          </a:prstGeom>
        </p:spPr>
        <p:txBody>
          <a:bodyPr/>
          <a:lstStyle/>
          <a:p>
            <a:pPr marL="381000" indent="-381000" algn="l">
              <a:buSzPct val="100000"/>
              <a:buChar char="•"/>
              <a:defRPr>
                <a:solidFill>
                  <a:srgbClr val="727272"/>
                </a:solidFill>
              </a:defRPr>
            </a:pPr>
            <a:r>
              <a:t>Linear</a:t>
            </a:r>
          </a:p>
          <a:p>
            <a:pPr marL="381000" indent="-381000" algn="l">
              <a:buSzPct val="100000"/>
              <a:buChar char="•"/>
            </a:pPr>
            <a:r>
              <a:t>Polynomial</a:t>
            </a:r>
          </a:p>
          <a:p>
            <a:pPr marL="381000" indent="-381000" algn="l">
              <a:buSzPct val="100000"/>
              <a:buChar char="•"/>
              <a:defRPr>
                <a:solidFill>
                  <a:srgbClr val="727272"/>
                </a:solidFill>
              </a:defRPr>
            </a:pPr>
            <a:r>
              <a:t>Radial Basis Function</a:t>
            </a:r>
          </a:p>
          <a:p>
            <a:pPr marL="381000" indent="-381000" algn="l">
              <a:buSzPct val="100000"/>
              <a:buChar char="•"/>
              <a:defRPr>
                <a:solidFill>
                  <a:srgbClr val="727272"/>
                </a:solidFill>
              </a:defRPr>
            </a:pPr>
            <a:r>
              <a:t>Sigmoid</a:t>
            </a:r>
          </a:p>
        </p:txBody>
      </p:sp>
      <p:pic>
        <p:nvPicPr>
          <p:cNvPr id="567" name="SVM with polynomial kernel visualization-3liCbRZPrZA.mov" descr="SVM with polynomial kernel visualization-3liCbRZPrZA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871755" y="2455754"/>
            <a:ext cx="3219367" cy="2414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91700" fill="hold"/>
                                        <p:tgtEl>
                                          <p:spTgt spid="5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0" name="Kern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Kernels</a:t>
            </a:r>
          </a:p>
        </p:txBody>
      </p:sp>
      <p:sp>
        <p:nvSpPr>
          <p:cNvPr id="571" name="Linear…"/>
          <p:cNvSpPr txBox="1"/>
          <p:nvPr>
            <p:ph type="body" sz="quarter" idx="1"/>
          </p:nvPr>
        </p:nvSpPr>
        <p:spPr>
          <a:xfrm>
            <a:off x="182574" y="2345525"/>
            <a:ext cx="4656574" cy="2414525"/>
          </a:xfrm>
          <a:prstGeom prst="rect">
            <a:avLst/>
          </a:prstGeom>
        </p:spPr>
        <p:txBody>
          <a:bodyPr/>
          <a:lstStyle/>
          <a:p>
            <a:pPr marL="381000" indent="-381000" algn="l">
              <a:buSzPct val="100000"/>
              <a:buChar char="•"/>
              <a:defRPr>
                <a:solidFill>
                  <a:srgbClr val="727272"/>
                </a:solidFill>
              </a:defRPr>
            </a:pPr>
            <a:r>
              <a:t>Linear</a:t>
            </a:r>
          </a:p>
          <a:p>
            <a:pPr marL="381000" indent="-381000" algn="l">
              <a:buSzPct val="100000"/>
              <a:buChar char="•"/>
              <a:defRPr>
                <a:solidFill>
                  <a:srgbClr val="727272"/>
                </a:solidFill>
              </a:defRPr>
            </a:pPr>
            <a:r>
              <a:t>Polynomial</a:t>
            </a:r>
          </a:p>
          <a:p>
            <a:pPr marL="381000" indent="-381000" algn="l"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Radial Basis Function</a:t>
            </a:r>
          </a:p>
          <a:p>
            <a:pPr marL="381000" indent="-381000" algn="l">
              <a:buSzPct val="100000"/>
              <a:buChar char="•"/>
              <a:defRPr>
                <a:solidFill>
                  <a:srgbClr val="727272"/>
                </a:solidFill>
              </a:defRPr>
            </a:pPr>
            <a:r>
              <a:t>Sigmoid</a:t>
            </a:r>
          </a:p>
        </p:txBody>
      </p:sp>
      <p:pic>
        <p:nvPicPr>
          <p:cNvPr id="572" name="Non-linear Support Vector Machine demo using RBF kernel 04-xWK6G-ub1dY.mp4" descr="Non-linear Support Vector Machine demo using RBF kernel 04-xWK6G-ub1dY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933855" y="2212546"/>
            <a:ext cx="3052773" cy="2680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3332" fill="hold"/>
                                        <p:tgtEl>
                                          <p:spTgt spid="5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49" name="Classif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</a:t>
            </a:r>
          </a:p>
          <a:p>
            <a:pPr/>
          </a:p>
          <a:p>
            <a:pPr/>
            <a:r>
              <a:t>Model complexity = complexity of the decision boundary</a:t>
            </a:r>
          </a:p>
          <a:p>
            <a:pPr/>
          </a:p>
          <a:p>
            <a:pPr/>
            <a:r>
              <a:t>Support Vector Machines / Kernel Machines</a:t>
            </a:r>
          </a:p>
          <a:p>
            <a:pPr/>
          </a:p>
          <a:p>
            <a:pPr/>
            <a:r>
              <a:t>Kernels</a:t>
            </a:r>
          </a:p>
          <a:p>
            <a:pPr/>
          </a:p>
          <a:p>
            <a:pPr/>
            <a:r>
              <a:t>Orange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Or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Orange</a:t>
            </a:r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7888" y="2343807"/>
            <a:ext cx="2648224" cy="2648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8" name="Cost of misclassification"/>
          <p:cNvSpPr txBox="1"/>
          <p:nvPr/>
        </p:nvSpPr>
        <p:spPr>
          <a:xfrm>
            <a:off x="5852892" y="1670567"/>
            <a:ext cx="2205443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Cost of misclassification</a:t>
            </a:r>
          </a:p>
        </p:txBody>
      </p:sp>
      <p:sp>
        <p:nvSpPr>
          <p:cNvPr id="579" name="Number of support vectors"/>
          <p:cNvSpPr txBox="1"/>
          <p:nvPr/>
        </p:nvSpPr>
        <p:spPr>
          <a:xfrm>
            <a:off x="5865592" y="2082307"/>
            <a:ext cx="2433423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Number of support vectors</a:t>
            </a:r>
          </a:p>
        </p:txBody>
      </p:sp>
      <p:sp>
        <p:nvSpPr>
          <p:cNvPr id="580" name="Line"/>
          <p:cNvSpPr/>
          <p:nvPr/>
        </p:nvSpPr>
        <p:spPr>
          <a:xfrm>
            <a:off x="5210849" y="3794601"/>
            <a:ext cx="4022758" cy="1"/>
          </a:xfrm>
          <a:prstGeom prst="line">
            <a:avLst/>
          </a:prstGeom>
          <a:ln w="444500">
            <a:solidFill>
              <a:srgbClr val="C0C2BC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5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550" y="-25400"/>
            <a:ext cx="463577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 = Cost parameter (misclassification cos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 = Cost parameter (misclassification cost)</a:t>
            </a:r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28800"/>
            <a:ext cx="9144000" cy="320040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https://www.quora.com/What-are-C-and-gamma-with-regards-to-a-support-vector-machine"/>
          <p:cNvSpPr txBox="1"/>
          <p:nvPr/>
        </p:nvSpPr>
        <p:spPr>
          <a:xfrm>
            <a:off x="236917" y="5199381"/>
            <a:ext cx="8374593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https://www.quora.com/What-are-C-and-gamma-with-regards-to-a-support-vector-machine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XOR dataset (create using Paint Dat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XOR dataset (create using Paint Data)</a:t>
            </a:r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916" y="1265712"/>
            <a:ext cx="5148504" cy="5389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Experimenting with SVMs (XOR datase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Experimenting with SVMs (XOR dataset)</a:t>
            </a:r>
          </a:p>
        </p:txBody>
      </p:sp>
      <p:pic>
        <p:nvPicPr>
          <p:cNvPr id="5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2937"/>
            <a:ext cx="9144000" cy="3892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pirals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Spirals dataset</a:t>
            </a:r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8974" y="1184340"/>
            <a:ext cx="5107596" cy="5356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Experimenting with SVMs (spirals datase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Experimenting with SVMs (spirals dataset)</a:t>
            </a:r>
          </a:p>
        </p:txBody>
      </p:sp>
      <p:pic>
        <p:nvPicPr>
          <p:cNvPr id="5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" y="2127250"/>
            <a:ext cx="8153400" cy="260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omparative Evaluation on any 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Comparative Evaluation on any dataset</a:t>
            </a:r>
          </a:p>
        </p:txBody>
      </p:sp>
      <p:pic>
        <p:nvPicPr>
          <p:cNvPr id="6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3303" y="878000"/>
            <a:ext cx="6100143" cy="5579838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Please note:…"/>
          <p:cNvSpPr txBox="1"/>
          <p:nvPr/>
        </p:nvSpPr>
        <p:spPr>
          <a:xfrm>
            <a:off x="385429" y="2354580"/>
            <a:ext cx="2721642" cy="1488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Please note:</a:t>
            </a:r>
          </a:p>
          <a:p>
            <a:pPr/>
            <a:r>
              <a:t>Use 5 or 10 fold CV when comparing with Majority classifier!</a:t>
            </a:r>
          </a:p>
          <a:p>
            <a:pPr/>
            <a:r>
              <a:t>NOT leaving one out CV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8420375" y="6409056"/>
            <a:ext cx="248688" cy="358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Two Classes (blue &amp; re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Classes (blue &amp; red)</a:t>
            </a:r>
          </a:p>
        </p:txBody>
      </p:sp>
      <p:sp>
        <p:nvSpPr>
          <p:cNvPr id="353" name="Circle"/>
          <p:cNvSpPr/>
          <p:nvPr/>
        </p:nvSpPr>
        <p:spPr>
          <a:xfrm>
            <a:off x="2628900" y="3431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" name="Circle"/>
          <p:cNvSpPr/>
          <p:nvPr/>
        </p:nvSpPr>
        <p:spPr>
          <a:xfrm>
            <a:off x="24765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" name="Circle"/>
          <p:cNvSpPr/>
          <p:nvPr/>
        </p:nvSpPr>
        <p:spPr>
          <a:xfrm>
            <a:off x="3390900" y="2364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6" name="Circle"/>
          <p:cNvSpPr/>
          <p:nvPr/>
        </p:nvSpPr>
        <p:spPr>
          <a:xfrm>
            <a:off x="44577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" name="Circle"/>
          <p:cNvSpPr/>
          <p:nvPr/>
        </p:nvSpPr>
        <p:spPr>
          <a:xfrm>
            <a:off x="1790700" y="3964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" name="Circle"/>
          <p:cNvSpPr/>
          <p:nvPr/>
        </p:nvSpPr>
        <p:spPr>
          <a:xfrm>
            <a:off x="3619500" y="4650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Circle"/>
          <p:cNvSpPr/>
          <p:nvPr/>
        </p:nvSpPr>
        <p:spPr>
          <a:xfrm>
            <a:off x="2552700" y="5717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" name="Circle"/>
          <p:cNvSpPr/>
          <p:nvPr/>
        </p:nvSpPr>
        <p:spPr>
          <a:xfrm>
            <a:off x="3848100" y="3202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1" name="Circle"/>
          <p:cNvSpPr/>
          <p:nvPr/>
        </p:nvSpPr>
        <p:spPr>
          <a:xfrm>
            <a:off x="5600700" y="2821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2" name="Circle"/>
          <p:cNvSpPr/>
          <p:nvPr/>
        </p:nvSpPr>
        <p:spPr>
          <a:xfrm>
            <a:off x="5067300" y="3126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" name="Circle"/>
          <p:cNvSpPr/>
          <p:nvPr/>
        </p:nvSpPr>
        <p:spPr>
          <a:xfrm>
            <a:off x="54483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4" name="Circle"/>
          <p:cNvSpPr/>
          <p:nvPr/>
        </p:nvSpPr>
        <p:spPr>
          <a:xfrm>
            <a:off x="5829300" y="5336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5" name="Circle"/>
          <p:cNvSpPr/>
          <p:nvPr/>
        </p:nvSpPr>
        <p:spPr>
          <a:xfrm>
            <a:off x="5295900" y="2059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" name="Circle"/>
          <p:cNvSpPr/>
          <p:nvPr/>
        </p:nvSpPr>
        <p:spPr>
          <a:xfrm>
            <a:off x="6362700" y="3583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7" name="Circle"/>
          <p:cNvSpPr/>
          <p:nvPr/>
        </p:nvSpPr>
        <p:spPr>
          <a:xfrm>
            <a:off x="4229100" y="3888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" name="Circle"/>
          <p:cNvSpPr/>
          <p:nvPr/>
        </p:nvSpPr>
        <p:spPr>
          <a:xfrm>
            <a:off x="72009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9" name="Circle"/>
          <p:cNvSpPr/>
          <p:nvPr/>
        </p:nvSpPr>
        <p:spPr>
          <a:xfrm>
            <a:off x="6591300" y="2745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72" name="Group"/>
          <p:cNvGrpSpPr/>
          <p:nvPr/>
        </p:nvGrpSpPr>
        <p:grpSpPr>
          <a:xfrm>
            <a:off x="1293870" y="1826634"/>
            <a:ext cx="6442754" cy="4531703"/>
            <a:chOff x="0" y="0"/>
            <a:chExt cx="6442753" cy="4531701"/>
          </a:xfrm>
        </p:grpSpPr>
        <p:sp>
          <p:nvSpPr>
            <p:cNvPr id="370" name="Line"/>
            <p:cNvSpPr/>
            <p:nvPr/>
          </p:nvSpPr>
          <p:spPr>
            <a:xfrm>
              <a:off x="0" y="4523364"/>
              <a:ext cx="6442754" cy="1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71" name="Line"/>
            <p:cNvSpPr/>
            <p:nvPr/>
          </p:nvSpPr>
          <p:spPr>
            <a:xfrm flipV="1">
              <a:off x="26929" y="-1"/>
              <a:ext cx="1" cy="4531703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373" name="Feature 1"/>
          <p:cNvSpPr txBox="1"/>
          <p:nvPr/>
        </p:nvSpPr>
        <p:spPr>
          <a:xfrm>
            <a:off x="3884669" y="6379833"/>
            <a:ext cx="126115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1</a:t>
            </a:r>
          </a:p>
        </p:txBody>
      </p:sp>
      <p:sp>
        <p:nvSpPr>
          <p:cNvPr id="374" name="Feature 2"/>
          <p:cNvSpPr txBox="1"/>
          <p:nvPr/>
        </p:nvSpPr>
        <p:spPr>
          <a:xfrm rot="16200000">
            <a:off x="414723" y="3900717"/>
            <a:ext cx="126115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2</a:t>
            </a:r>
          </a:p>
        </p:txBody>
      </p:sp>
      <p:sp>
        <p:nvSpPr>
          <p:cNvPr id="375" name="Circle"/>
          <p:cNvSpPr/>
          <p:nvPr/>
        </p:nvSpPr>
        <p:spPr>
          <a:xfrm>
            <a:off x="4702602" y="4650333"/>
            <a:ext cx="228601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6" name="Circle"/>
          <p:cNvSpPr/>
          <p:nvPr/>
        </p:nvSpPr>
        <p:spPr>
          <a:xfrm>
            <a:off x="3314700" y="5463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lide Number"/>
          <p:cNvSpPr txBox="1"/>
          <p:nvPr>
            <p:ph type="sldNum" sz="quarter" idx="2"/>
          </p:nvPr>
        </p:nvSpPr>
        <p:spPr>
          <a:xfrm>
            <a:off x="8420375" y="6409056"/>
            <a:ext cx="248688" cy="358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Separation by a simple mode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Separation by a simple model</a:t>
            </a:r>
          </a:p>
          <a:p>
            <a:pPr>
              <a:defRPr sz="4000"/>
            </a:pPr>
            <a:r>
              <a:t>(</a:t>
            </a:r>
            <a:r>
              <a:rPr>
                <a:solidFill>
                  <a:srgbClr val="FFE900"/>
                </a:solidFill>
              </a:rPr>
              <a:t>-</a:t>
            </a:r>
            <a:r>
              <a:t> =decision boundary)</a:t>
            </a:r>
          </a:p>
        </p:txBody>
      </p:sp>
      <p:sp>
        <p:nvSpPr>
          <p:cNvPr id="380" name="Circle"/>
          <p:cNvSpPr/>
          <p:nvPr/>
        </p:nvSpPr>
        <p:spPr>
          <a:xfrm>
            <a:off x="2628900" y="3431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1" name="Circle"/>
          <p:cNvSpPr/>
          <p:nvPr/>
        </p:nvSpPr>
        <p:spPr>
          <a:xfrm>
            <a:off x="24765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2" name="Circle"/>
          <p:cNvSpPr/>
          <p:nvPr/>
        </p:nvSpPr>
        <p:spPr>
          <a:xfrm>
            <a:off x="3390900" y="2364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3" name="Circle"/>
          <p:cNvSpPr/>
          <p:nvPr/>
        </p:nvSpPr>
        <p:spPr>
          <a:xfrm>
            <a:off x="44577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4" name="Circle"/>
          <p:cNvSpPr/>
          <p:nvPr/>
        </p:nvSpPr>
        <p:spPr>
          <a:xfrm>
            <a:off x="1790700" y="3964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5" name="Circle"/>
          <p:cNvSpPr/>
          <p:nvPr/>
        </p:nvSpPr>
        <p:spPr>
          <a:xfrm>
            <a:off x="3619500" y="4650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6" name="Circle"/>
          <p:cNvSpPr/>
          <p:nvPr/>
        </p:nvSpPr>
        <p:spPr>
          <a:xfrm>
            <a:off x="2552700" y="5717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7" name="Circle"/>
          <p:cNvSpPr/>
          <p:nvPr/>
        </p:nvSpPr>
        <p:spPr>
          <a:xfrm>
            <a:off x="3848100" y="3202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8" name="Circle"/>
          <p:cNvSpPr/>
          <p:nvPr/>
        </p:nvSpPr>
        <p:spPr>
          <a:xfrm>
            <a:off x="5600700" y="2821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9" name="Circle"/>
          <p:cNvSpPr/>
          <p:nvPr/>
        </p:nvSpPr>
        <p:spPr>
          <a:xfrm>
            <a:off x="5067300" y="3126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0" name="Circle"/>
          <p:cNvSpPr/>
          <p:nvPr/>
        </p:nvSpPr>
        <p:spPr>
          <a:xfrm>
            <a:off x="54483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1" name="Circle"/>
          <p:cNvSpPr/>
          <p:nvPr/>
        </p:nvSpPr>
        <p:spPr>
          <a:xfrm>
            <a:off x="5829300" y="5336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2" name="Circle"/>
          <p:cNvSpPr/>
          <p:nvPr/>
        </p:nvSpPr>
        <p:spPr>
          <a:xfrm>
            <a:off x="5295900" y="2059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3" name="Circle"/>
          <p:cNvSpPr/>
          <p:nvPr/>
        </p:nvSpPr>
        <p:spPr>
          <a:xfrm>
            <a:off x="6362700" y="3583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4" name="Circle"/>
          <p:cNvSpPr/>
          <p:nvPr/>
        </p:nvSpPr>
        <p:spPr>
          <a:xfrm>
            <a:off x="4229100" y="3888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5" name="Circle"/>
          <p:cNvSpPr/>
          <p:nvPr/>
        </p:nvSpPr>
        <p:spPr>
          <a:xfrm>
            <a:off x="72009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" name="Circle"/>
          <p:cNvSpPr/>
          <p:nvPr/>
        </p:nvSpPr>
        <p:spPr>
          <a:xfrm>
            <a:off x="6591300" y="2745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99" name="Group"/>
          <p:cNvGrpSpPr/>
          <p:nvPr/>
        </p:nvGrpSpPr>
        <p:grpSpPr>
          <a:xfrm>
            <a:off x="1293870" y="1826634"/>
            <a:ext cx="6442754" cy="4531703"/>
            <a:chOff x="0" y="0"/>
            <a:chExt cx="6442753" cy="4531701"/>
          </a:xfrm>
        </p:grpSpPr>
        <p:sp>
          <p:nvSpPr>
            <p:cNvPr id="397" name="Line"/>
            <p:cNvSpPr/>
            <p:nvPr/>
          </p:nvSpPr>
          <p:spPr>
            <a:xfrm>
              <a:off x="0" y="4523364"/>
              <a:ext cx="6442754" cy="1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98" name="Line"/>
            <p:cNvSpPr/>
            <p:nvPr/>
          </p:nvSpPr>
          <p:spPr>
            <a:xfrm flipV="1">
              <a:off x="26929" y="-1"/>
              <a:ext cx="1" cy="4531703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400" name="Feature 1"/>
          <p:cNvSpPr txBox="1"/>
          <p:nvPr/>
        </p:nvSpPr>
        <p:spPr>
          <a:xfrm>
            <a:off x="3884669" y="6379833"/>
            <a:ext cx="126115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1</a:t>
            </a:r>
          </a:p>
        </p:txBody>
      </p:sp>
      <p:sp>
        <p:nvSpPr>
          <p:cNvPr id="401" name="Feature 2"/>
          <p:cNvSpPr txBox="1"/>
          <p:nvPr/>
        </p:nvSpPr>
        <p:spPr>
          <a:xfrm rot="16200000">
            <a:off x="414723" y="3900717"/>
            <a:ext cx="126115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2</a:t>
            </a:r>
          </a:p>
        </p:txBody>
      </p:sp>
      <p:sp>
        <p:nvSpPr>
          <p:cNvPr id="402" name="Line"/>
          <p:cNvSpPr/>
          <p:nvPr/>
        </p:nvSpPr>
        <p:spPr>
          <a:xfrm flipV="1">
            <a:off x="4050506" y="1823889"/>
            <a:ext cx="1042988" cy="4361477"/>
          </a:xfrm>
          <a:prstGeom prst="line">
            <a:avLst/>
          </a:prstGeom>
          <a:ln w="63500">
            <a:solidFill>
              <a:srgbClr val="FFDE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3" name="Circle"/>
          <p:cNvSpPr/>
          <p:nvPr/>
        </p:nvSpPr>
        <p:spPr>
          <a:xfrm>
            <a:off x="4702602" y="4650333"/>
            <a:ext cx="228601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4" name="Circle"/>
          <p:cNvSpPr/>
          <p:nvPr/>
        </p:nvSpPr>
        <p:spPr>
          <a:xfrm>
            <a:off x="3314700" y="5463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lide Number"/>
          <p:cNvSpPr txBox="1"/>
          <p:nvPr>
            <p:ph type="sldNum" sz="quarter" idx="2"/>
          </p:nvPr>
        </p:nvSpPr>
        <p:spPr>
          <a:xfrm>
            <a:off x="8420375" y="6409056"/>
            <a:ext cx="248688" cy="358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7" name="Separation by a complex mode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Separation by a complex model</a:t>
            </a:r>
          </a:p>
          <a:p>
            <a:pPr>
              <a:defRPr sz="4000"/>
            </a:pPr>
            <a:r>
              <a:t>(</a:t>
            </a:r>
            <a:r>
              <a:rPr>
                <a:solidFill>
                  <a:srgbClr val="FFE900"/>
                </a:solidFill>
              </a:rPr>
              <a:t>-</a:t>
            </a:r>
            <a:r>
              <a:t> =decision boundary)</a:t>
            </a:r>
          </a:p>
        </p:txBody>
      </p:sp>
      <p:sp>
        <p:nvSpPr>
          <p:cNvPr id="408" name="Circle"/>
          <p:cNvSpPr/>
          <p:nvPr/>
        </p:nvSpPr>
        <p:spPr>
          <a:xfrm>
            <a:off x="2628900" y="3431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9" name="Circle"/>
          <p:cNvSpPr/>
          <p:nvPr/>
        </p:nvSpPr>
        <p:spPr>
          <a:xfrm>
            <a:off x="24765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0" name="Circle"/>
          <p:cNvSpPr/>
          <p:nvPr/>
        </p:nvSpPr>
        <p:spPr>
          <a:xfrm>
            <a:off x="3390900" y="2364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1" name="Circle"/>
          <p:cNvSpPr/>
          <p:nvPr/>
        </p:nvSpPr>
        <p:spPr>
          <a:xfrm>
            <a:off x="4457700" y="22119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2" name="Circle"/>
          <p:cNvSpPr/>
          <p:nvPr/>
        </p:nvSpPr>
        <p:spPr>
          <a:xfrm>
            <a:off x="1790700" y="3964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3" name="Circle"/>
          <p:cNvSpPr/>
          <p:nvPr/>
        </p:nvSpPr>
        <p:spPr>
          <a:xfrm>
            <a:off x="3619500" y="46503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" name="Circle"/>
          <p:cNvSpPr/>
          <p:nvPr/>
        </p:nvSpPr>
        <p:spPr>
          <a:xfrm>
            <a:off x="2552700" y="57171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5" name="Circle"/>
          <p:cNvSpPr/>
          <p:nvPr/>
        </p:nvSpPr>
        <p:spPr>
          <a:xfrm>
            <a:off x="3848100" y="3202533"/>
            <a:ext cx="228600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6" name="Circle"/>
          <p:cNvSpPr/>
          <p:nvPr/>
        </p:nvSpPr>
        <p:spPr>
          <a:xfrm>
            <a:off x="5600700" y="2821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" name="Circle"/>
          <p:cNvSpPr/>
          <p:nvPr/>
        </p:nvSpPr>
        <p:spPr>
          <a:xfrm>
            <a:off x="5067300" y="3126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8" name="Circle"/>
          <p:cNvSpPr/>
          <p:nvPr/>
        </p:nvSpPr>
        <p:spPr>
          <a:xfrm>
            <a:off x="54483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" name="Circle"/>
          <p:cNvSpPr/>
          <p:nvPr/>
        </p:nvSpPr>
        <p:spPr>
          <a:xfrm>
            <a:off x="5829300" y="5336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0" name="Circle"/>
          <p:cNvSpPr/>
          <p:nvPr/>
        </p:nvSpPr>
        <p:spPr>
          <a:xfrm>
            <a:off x="5295900" y="2059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1" name="Circle"/>
          <p:cNvSpPr/>
          <p:nvPr/>
        </p:nvSpPr>
        <p:spPr>
          <a:xfrm>
            <a:off x="6362700" y="35835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2" name="Circle"/>
          <p:cNvSpPr/>
          <p:nvPr/>
        </p:nvSpPr>
        <p:spPr>
          <a:xfrm>
            <a:off x="4229100" y="3888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3" name="Circle"/>
          <p:cNvSpPr/>
          <p:nvPr/>
        </p:nvSpPr>
        <p:spPr>
          <a:xfrm>
            <a:off x="7200900" y="44217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4" name="Circle"/>
          <p:cNvSpPr/>
          <p:nvPr/>
        </p:nvSpPr>
        <p:spPr>
          <a:xfrm>
            <a:off x="6591300" y="27453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427" name="Group"/>
          <p:cNvGrpSpPr/>
          <p:nvPr/>
        </p:nvGrpSpPr>
        <p:grpSpPr>
          <a:xfrm>
            <a:off x="1293870" y="1826634"/>
            <a:ext cx="6442754" cy="4531703"/>
            <a:chOff x="0" y="0"/>
            <a:chExt cx="6442753" cy="4531701"/>
          </a:xfrm>
        </p:grpSpPr>
        <p:sp>
          <p:nvSpPr>
            <p:cNvPr id="425" name="Line"/>
            <p:cNvSpPr/>
            <p:nvPr/>
          </p:nvSpPr>
          <p:spPr>
            <a:xfrm>
              <a:off x="0" y="4523364"/>
              <a:ext cx="6442754" cy="1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26" name="Line"/>
            <p:cNvSpPr/>
            <p:nvPr/>
          </p:nvSpPr>
          <p:spPr>
            <a:xfrm flipV="1">
              <a:off x="26929" y="-1"/>
              <a:ext cx="1" cy="4531703"/>
            </a:xfrm>
            <a:prstGeom prst="line">
              <a:avLst/>
            </a:prstGeom>
            <a:noFill/>
            <a:ln w="50800" cap="flat">
              <a:solidFill>
                <a:srgbClr val="BBE0E3"/>
              </a:solidFill>
              <a:prstDash val="solid"/>
              <a:bevel/>
              <a:tailEnd type="arrow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428" name="Feature 1"/>
          <p:cNvSpPr txBox="1"/>
          <p:nvPr/>
        </p:nvSpPr>
        <p:spPr>
          <a:xfrm>
            <a:off x="3884669" y="6379833"/>
            <a:ext cx="1261154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1</a:t>
            </a:r>
          </a:p>
        </p:txBody>
      </p:sp>
      <p:sp>
        <p:nvSpPr>
          <p:cNvPr id="429" name="Feature 2"/>
          <p:cNvSpPr txBox="1"/>
          <p:nvPr/>
        </p:nvSpPr>
        <p:spPr>
          <a:xfrm rot="16200000">
            <a:off x="414723" y="3900717"/>
            <a:ext cx="126115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DFDFD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Feature 2</a:t>
            </a:r>
          </a:p>
        </p:txBody>
      </p:sp>
      <p:sp>
        <p:nvSpPr>
          <p:cNvPr id="430" name="Circle"/>
          <p:cNvSpPr/>
          <p:nvPr/>
        </p:nvSpPr>
        <p:spPr>
          <a:xfrm>
            <a:off x="4702602" y="4650333"/>
            <a:ext cx="228601" cy="228601"/>
          </a:xfrm>
          <a:prstGeom prst="ellipse">
            <a:avLst/>
          </a:prstGeom>
          <a:solidFill>
            <a:srgbClr val="00B8FF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1" name="Circle"/>
          <p:cNvSpPr/>
          <p:nvPr/>
        </p:nvSpPr>
        <p:spPr>
          <a:xfrm>
            <a:off x="3314700" y="5463133"/>
            <a:ext cx="228600" cy="228601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3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6980" y="1752175"/>
            <a:ext cx="2239302" cy="4170305"/>
          </a:xfrm>
          <a:prstGeom prst="rect">
            <a:avLst/>
          </a:prstGeom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lide Number"/>
          <p:cNvSpPr txBox="1"/>
          <p:nvPr>
            <p:ph type="sldNum" sz="quarter" idx="2"/>
          </p:nvPr>
        </p:nvSpPr>
        <p:spPr>
          <a:xfrm>
            <a:off x="8420375" y="6409056"/>
            <a:ext cx="248688" cy="358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In classification…"/>
          <p:cNvSpPr txBox="1"/>
          <p:nvPr>
            <p:ph type="title"/>
          </p:nvPr>
        </p:nvSpPr>
        <p:spPr>
          <a:xfrm>
            <a:off x="457200" y="90487"/>
            <a:ext cx="8228013" cy="1509714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indent="381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 classification…</a:t>
            </a:r>
          </a:p>
        </p:txBody>
      </p:sp>
      <p:sp>
        <p:nvSpPr>
          <p:cNvPr id="436" name="The complexity of a model is the flexibility of the decision boundary"/>
          <p:cNvSpPr txBox="1"/>
          <p:nvPr>
            <p:ph type="body" sz="half" idx="1"/>
          </p:nvPr>
        </p:nvSpPr>
        <p:spPr>
          <a:xfrm>
            <a:off x="457993" y="1547690"/>
            <a:ext cx="8228014" cy="1736942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/>
          <a:p>
            <a:pPr marL="381000" algn="l"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81000" algn="l">
              <a:buSzPct val="100000"/>
              <a:buChar char="•"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complexity of a model is the flexibility of the decision boundary</a:t>
            </a:r>
          </a:p>
        </p:txBody>
      </p:sp>
      <p:sp>
        <p:nvSpPr>
          <p:cNvPr id="437" name="Line"/>
          <p:cNvSpPr/>
          <p:nvPr/>
        </p:nvSpPr>
        <p:spPr>
          <a:xfrm flipV="1">
            <a:off x="1174232" y="4460281"/>
            <a:ext cx="971788" cy="1211732"/>
          </a:xfrm>
          <a:prstGeom prst="line">
            <a:avLst/>
          </a:prstGeom>
          <a:ln w="63500">
            <a:solidFill>
              <a:srgbClr val="FFEA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5" name="Connection Line"/>
          <p:cNvSpPr/>
          <p:nvPr/>
        </p:nvSpPr>
        <p:spPr>
          <a:xfrm>
            <a:off x="2888962" y="4574724"/>
            <a:ext cx="789710" cy="988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099" h="21105" fill="norm" stroke="1" extrusionOk="0">
                <a:moveTo>
                  <a:pt x="5011" y="21105"/>
                </a:moveTo>
                <a:cubicBezTo>
                  <a:pt x="-4501" y="6531"/>
                  <a:pt x="-472" y="-495"/>
                  <a:pt x="17099" y="27"/>
                </a:cubicBezTo>
              </a:path>
            </a:pathLst>
          </a:custGeom>
          <a:ln w="63500">
            <a:solidFill>
              <a:srgbClr val="FFEA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39" name="Line"/>
          <p:cNvSpPr/>
          <p:nvPr/>
        </p:nvSpPr>
        <p:spPr>
          <a:xfrm>
            <a:off x="4412358" y="4465709"/>
            <a:ext cx="1018611" cy="1199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32" h="21600" fill="norm" stroke="1" extrusionOk="0">
                <a:moveTo>
                  <a:pt x="5232" y="21600"/>
                </a:moveTo>
                <a:cubicBezTo>
                  <a:pt x="563" y="21561"/>
                  <a:pt x="-1749" y="16002"/>
                  <a:pt x="1551" y="12749"/>
                </a:cubicBezTo>
                <a:cubicBezTo>
                  <a:pt x="5112" y="9238"/>
                  <a:pt x="10865" y="13091"/>
                  <a:pt x="15083" y="11051"/>
                </a:cubicBezTo>
                <a:cubicBezTo>
                  <a:pt x="19664" y="8836"/>
                  <a:pt x="19851" y="2473"/>
                  <a:pt x="15408" y="0"/>
                </a:cubicBezTo>
              </a:path>
            </a:pathLst>
          </a:custGeom>
          <a:ln w="63500">
            <a:solidFill>
              <a:srgbClr val="FFEA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0" name="§"/>
          <p:cNvSpPr/>
          <p:nvPr/>
        </p:nvSpPr>
        <p:spPr>
          <a:xfrm>
            <a:off x="6883798" y="4400494"/>
            <a:ext cx="1011321" cy="1327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44" y="21600"/>
                </a:moveTo>
                <a:lnTo>
                  <a:pt x="0" y="19188"/>
                </a:lnTo>
                <a:lnTo>
                  <a:pt x="3443" y="17037"/>
                </a:lnTo>
                <a:lnTo>
                  <a:pt x="6531" y="17058"/>
                </a:lnTo>
                <a:lnTo>
                  <a:pt x="9687" y="14521"/>
                </a:lnTo>
                <a:lnTo>
                  <a:pt x="7080" y="12167"/>
                </a:lnTo>
                <a:lnTo>
                  <a:pt x="3555" y="12158"/>
                </a:lnTo>
                <a:lnTo>
                  <a:pt x="2725" y="9935"/>
                </a:lnTo>
                <a:lnTo>
                  <a:pt x="5974" y="8921"/>
                </a:lnTo>
                <a:lnTo>
                  <a:pt x="10726" y="9056"/>
                </a:lnTo>
                <a:lnTo>
                  <a:pt x="14496" y="10504"/>
                </a:lnTo>
                <a:lnTo>
                  <a:pt x="15856" y="13535"/>
                </a:lnTo>
                <a:lnTo>
                  <a:pt x="21600" y="13131"/>
                </a:lnTo>
                <a:lnTo>
                  <a:pt x="20560" y="9330"/>
                </a:lnTo>
                <a:lnTo>
                  <a:pt x="16489" y="6177"/>
                </a:lnTo>
                <a:lnTo>
                  <a:pt x="9253" y="4444"/>
                </a:lnTo>
                <a:lnTo>
                  <a:pt x="7523" y="2769"/>
                </a:lnTo>
                <a:lnTo>
                  <a:pt x="8808" y="0"/>
                </a:lnTo>
              </a:path>
            </a:pathLst>
          </a:custGeom>
          <a:ln w="63500">
            <a:solidFill>
              <a:srgbClr val="FFEA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 defTabSz="457200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§</a:t>
            </a:r>
          </a:p>
        </p:txBody>
      </p:sp>
      <p:sp>
        <p:nvSpPr>
          <p:cNvPr id="441" name="stiff"/>
          <p:cNvSpPr txBox="1"/>
          <p:nvPr/>
        </p:nvSpPr>
        <p:spPr>
          <a:xfrm>
            <a:off x="1414182" y="3939055"/>
            <a:ext cx="491886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stiff</a:t>
            </a:r>
          </a:p>
        </p:txBody>
      </p:sp>
      <p:sp>
        <p:nvSpPr>
          <p:cNvPr id="442" name="very elastic"/>
          <p:cNvSpPr txBox="1"/>
          <p:nvPr/>
        </p:nvSpPr>
        <p:spPr>
          <a:xfrm>
            <a:off x="6791845" y="3847633"/>
            <a:ext cx="1202689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very elastic</a:t>
            </a:r>
          </a:p>
        </p:txBody>
      </p:sp>
      <p:sp>
        <p:nvSpPr>
          <p:cNvPr id="443" name="increasing complexity"/>
          <p:cNvSpPr txBox="1"/>
          <p:nvPr/>
        </p:nvSpPr>
        <p:spPr>
          <a:xfrm>
            <a:off x="3789138" y="6130829"/>
            <a:ext cx="2265024" cy="320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increasing complexity</a:t>
            </a:r>
          </a:p>
        </p:txBody>
      </p:sp>
      <p:sp>
        <p:nvSpPr>
          <p:cNvPr id="444" name="Arrow"/>
          <p:cNvSpPr/>
          <p:nvPr/>
        </p:nvSpPr>
        <p:spPr>
          <a:xfrm>
            <a:off x="3597443" y="6321167"/>
            <a:ext cx="3365289" cy="483116"/>
          </a:xfrm>
          <a:prstGeom prst="rightArrow">
            <a:avLst>
              <a:gd name="adj1" fmla="val 32000"/>
              <a:gd name="adj2" fmla="val 168242"/>
            </a:avLst>
          </a:prstGeom>
          <a:solidFill>
            <a:srgbClr val="FFEC00"/>
          </a:solidFill>
          <a:ln w="25400">
            <a:solidFill>
              <a:srgbClr val="FFE600"/>
            </a:solidFill>
            <a:bevel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lide Number"/>
          <p:cNvSpPr txBox="1"/>
          <p:nvPr>
            <p:ph type="sldNum" sz="quarter" idx="2"/>
          </p:nvPr>
        </p:nvSpPr>
        <p:spPr>
          <a:xfrm>
            <a:off x="8420375" y="6409056"/>
            <a:ext cx="248688" cy="358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" name="How to determine model complexit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determine model complexity?</a:t>
            </a:r>
          </a:p>
        </p:txBody>
      </p:sp>
      <p:sp>
        <p:nvSpPr>
          <p:cNvPr id="449" name="Depends on complexity of the separation between the classes…"/>
          <p:cNvSpPr txBox="1"/>
          <p:nvPr>
            <p:ph type="body" idx="1"/>
          </p:nvPr>
        </p:nvSpPr>
        <p:spPr>
          <a:xfrm>
            <a:off x="457200" y="2345525"/>
            <a:ext cx="8229600" cy="4512475"/>
          </a:xfrm>
          <a:prstGeom prst="rect">
            <a:avLst/>
          </a:prstGeom>
        </p:spPr>
        <p:txBody>
          <a:bodyPr/>
          <a:lstStyle/>
          <a:p>
            <a:pPr marL="381000" indent="-381000" algn="l">
              <a:buSzPct val="100000"/>
              <a:buChar char="•"/>
            </a:pPr>
            <a:r>
              <a:t>Depends on complexity of the separation between the classes</a:t>
            </a:r>
          </a:p>
          <a:p>
            <a:pPr marL="381000" indent="-381000" algn="l">
              <a:buSzPct val="100000"/>
              <a:buChar char="•"/>
            </a:pPr>
          </a:p>
          <a:p>
            <a:pPr marL="381000" indent="-381000" algn="l">
              <a:buSzPct val="100000"/>
              <a:buChar char="•"/>
            </a:pPr>
            <a:r>
              <a:t>Start with the simplest model (large k in kNN), and increase complexity (smaller 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 txBox="1"/>
          <p:nvPr>
            <p:ph type="sldNum" sz="quarter" idx="2"/>
          </p:nvPr>
        </p:nvSpPr>
        <p:spPr>
          <a:xfrm>
            <a:off x="8420375" y="6409056"/>
            <a:ext cx="248688" cy="358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Arrow"/>
          <p:cNvSpPr/>
          <p:nvPr/>
        </p:nvSpPr>
        <p:spPr>
          <a:xfrm>
            <a:off x="266700" y="4957831"/>
            <a:ext cx="8458200" cy="1371601"/>
          </a:xfrm>
          <a:prstGeom prst="rightArrow">
            <a:avLst>
              <a:gd name="adj1" fmla="val 50000"/>
              <a:gd name="adj2" fmla="val 49990"/>
            </a:avLst>
          </a:prstGeom>
          <a:solidFill>
            <a:srgbClr val="ADADEB"/>
          </a:solidFill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0" y="1681231"/>
            <a:ext cx="2743200" cy="2579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" y="1681231"/>
            <a:ext cx="2765425" cy="260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7225" y="1681231"/>
            <a:ext cx="2771775" cy="2595563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Increasing model complexity"/>
          <p:cNvSpPr txBox="1"/>
          <p:nvPr/>
        </p:nvSpPr>
        <p:spPr>
          <a:xfrm>
            <a:off x="1792287" y="5351531"/>
            <a:ext cx="5179815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>
                <a:solidFill>
                  <a:srgbClr val="FFFFFF"/>
                </a:solidFill>
              </a:defRPr>
            </a:pPr>
            <a:r>
              <a:rPr sz="3200">
                <a:solidFill>
                  <a:srgbClr val="000000"/>
                </a:solidFill>
              </a:rPr>
              <a:t>Increasing model complexity</a:t>
            </a:r>
          </a:p>
        </p:txBody>
      </p:sp>
      <p:sp>
        <p:nvSpPr>
          <p:cNvPr id="457" name="k = 100"/>
          <p:cNvSpPr txBox="1"/>
          <p:nvPr/>
        </p:nvSpPr>
        <p:spPr>
          <a:xfrm>
            <a:off x="1060450" y="4495800"/>
            <a:ext cx="80862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/>
            </a:pPr>
            <a:r>
              <a:rPr sz="1800"/>
              <a:t>k = 100</a:t>
            </a:r>
          </a:p>
        </p:txBody>
      </p:sp>
      <p:sp>
        <p:nvSpPr>
          <p:cNvPr id="458" name="k = 1"/>
          <p:cNvSpPr txBox="1"/>
          <p:nvPr/>
        </p:nvSpPr>
        <p:spPr>
          <a:xfrm>
            <a:off x="7350125" y="4495800"/>
            <a:ext cx="554348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/>
            </a:pPr>
            <a:r>
              <a:rPr sz="1800"/>
              <a:t>k = 1</a:t>
            </a:r>
          </a:p>
        </p:txBody>
      </p:sp>
      <p:sp>
        <p:nvSpPr>
          <p:cNvPr id="459" name="k = 10"/>
          <p:cNvSpPr txBox="1"/>
          <p:nvPr/>
        </p:nvSpPr>
        <p:spPr>
          <a:xfrm>
            <a:off x="4211637" y="4495800"/>
            <a:ext cx="68148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39687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200"/>
            </a:pPr>
            <a:r>
              <a:rPr sz="1800"/>
              <a:t>k = 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riangle"/>
          <p:cNvSpPr/>
          <p:nvPr/>
        </p:nvSpPr>
        <p:spPr>
          <a:xfrm>
            <a:off x="6908655" y="879935"/>
            <a:ext cx="132705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58AD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62" name="Triangle"/>
          <p:cNvSpPr/>
          <p:nvPr/>
        </p:nvSpPr>
        <p:spPr>
          <a:xfrm rot="10800000">
            <a:off x="7062192" y="79904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63" name="Slide Number"/>
          <p:cNvSpPr txBox="1"/>
          <p:nvPr>
            <p:ph type="sldNum" sz="quarter" idx="2"/>
          </p:nvPr>
        </p:nvSpPr>
        <p:spPr>
          <a:xfrm>
            <a:off x="8420375" y="6409056"/>
            <a:ext cx="248688" cy="358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In kNN, the model (decision boundary) is defined by all instances in the training set. That is quite expensive. Can’t we represent the boundary by a few instances only?"/>
          <p:cNvSpPr txBox="1"/>
          <p:nvPr>
            <p:ph type="body" sz="half" idx="1"/>
          </p:nvPr>
        </p:nvSpPr>
        <p:spPr>
          <a:xfrm>
            <a:off x="760412" y="3854295"/>
            <a:ext cx="7926388" cy="300370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000"/>
              </a:spcBef>
            </a:lvl1pPr>
          </a:lstStyle>
          <a:p>
            <a:pPr/>
            <a:r>
              <a:t>In kNN, the model (decision boundary) is defined by all instances in the training set. That is quite expensive. Can’t we represent the boundary by a few instances only?</a:t>
            </a:r>
          </a:p>
        </p:txBody>
      </p:sp>
      <p:pic>
        <p:nvPicPr>
          <p:cNvPr id="46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4953" y="460675"/>
            <a:ext cx="3194094" cy="3003705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Circle"/>
          <p:cNvSpPr/>
          <p:nvPr/>
        </p:nvSpPr>
        <p:spPr>
          <a:xfrm>
            <a:off x="7069760" y="1542929"/>
            <a:ext cx="488003" cy="488003"/>
          </a:xfrm>
          <a:prstGeom prst="ellipse">
            <a:avLst/>
          </a:prstGeom>
          <a:ln w="88900">
            <a:solidFill>
              <a:srgbClr val="3051E3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67" name="Line"/>
          <p:cNvSpPr/>
          <p:nvPr/>
        </p:nvSpPr>
        <p:spPr>
          <a:xfrm>
            <a:off x="6982135" y="815471"/>
            <a:ext cx="1287941" cy="1287941"/>
          </a:xfrm>
          <a:prstGeom prst="line">
            <a:avLst/>
          </a:prstGeom>
          <a:ln w="139700">
            <a:solidFill>
              <a:srgbClr val="FFED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8" name="Rectangle"/>
          <p:cNvSpPr/>
          <p:nvPr/>
        </p:nvSpPr>
        <p:spPr>
          <a:xfrm>
            <a:off x="5287068" y="1697426"/>
            <a:ext cx="137212" cy="126912"/>
          </a:xfrm>
          <a:prstGeom prst="rect">
            <a:avLst/>
          </a:prstGeom>
          <a:ln w="50800">
            <a:solidFill>
              <a:srgbClr val="FF3400"/>
            </a:solidFill>
            <a:bevel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469" name="Rectangle"/>
          <p:cNvSpPr/>
          <p:nvPr/>
        </p:nvSpPr>
        <p:spPr>
          <a:xfrm>
            <a:off x="6856527" y="808426"/>
            <a:ext cx="1488359" cy="1413019"/>
          </a:xfrm>
          <a:prstGeom prst="rect">
            <a:avLst/>
          </a:prstGeom>
          <a:ln w="50800">
            <a:solidFill>
              <a:srgbClr val="FF3400"/>
            </a:solidFill>
            <a:bevel/>
          </a:ln>
        </p:spPr>
        <p:txBody>
          <a:bodyPr lIns="45718" tIns="45718" rIns="45718" bIns="45718"/>
          <a:lstStyle/>
          <a:p>
            <a:pPr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grpSp>
        <p:nvGrpSpPr>
          <p:cNvPr id="472" name="Group"/>
          <p:cNvGrpSpPr/>
          <p:nvPr/>
        </p:nvGrpSpPr>
        <p:grpSpPr>
          <a:xfrm>
            <a:off x="7808490" y="976653"/>
            <a:ext cx="340181" cy="340180"/>
            <a:chOff x="0" y="0"/>
            <a:chExt cx="340179" cy="340179"/>
          </a:xfrm>
        </p:grpSpPr>
        <p:sp>
          <p:nvSpPr>
            <p:cNvPr id="470" name="Line"/>
            <p:cNvSpPr/>
            <p:nvPr/>
          </p:nvSpPr>
          <p:spPr>
            <a:xfrm flipV="1">
              <a:off x="0" y="0"/>
              <a:ext cx="340180" cy="340180"/>
            </a:xfrm>
            <a:prstGeom prst="line">
              <a:avLst/>
            </a:prstGeom>
            <a:noFill/>
            <a:ln w="88900" cap="flat">
              <a:solidFill>
                <a:srgbClr val="44F938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71" name="Line"/>
            <p:cNvSpPr/>
            <p:nvPr/>
          </p:nvSpPr>
          <p:spPr>
            <a:xfrm flipH="1" flipV="1">
              <a:off x="0" y="0"/>
              <a:ext cx="340180" cy="340180"/>
            </a:xfrm>
            <a:prstGeom prst="line">
              <a:avLst/>
            </a:prstGeom>
            <a:noFill/>
            <a:ln w="88900" cap="flat">
              <a:solidFill>
                <a:srgbClr val="44F938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473" name="Line"/>
          <p:cNvSpPr/>
          <p:nvPr/>
        </p:nvSpPr>
        <p:spPr>
          <a:xfrm flipH="1">
            <a:off x="5475718" y="1501789"/>
            <a:ext cx="1329371" cy="245784"/>
          </a:xfrm>
          <a:prstGeom prst="line">
            <a:avLst/>
          </a:prstGeom>
          <a:ln w="25400">
            <a:solidFill>
              <a:srgbClr val="FF2600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andaardthema">
  <a:themeElements>
    <a:clrScheme name="Standaard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00FF"/>
      </a:hlink>
      <a:folHlink>
        <a:srgbClr val="FF00FF"/>
      </a:folHlink>
    </a:clrScheme>
    <a:fontScheme name="Standaard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tandaard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andaardthema">
  <a:themeElements>
    <a:clrScheme name="Standaard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9933"/>
      </a:accent1>
      <a:accent2>
        <a:srgbClr val="339900"/>
      </a:accent2>
      <a:accent3>
        <a:srgbClr val="C3BCB2"/>
      </a:accent3>
      <a:accent4>
        <a:srgbClr val="008EC6"/>
      </a:accent4>
      <a:accent5>
        <a:srgbClr val="D9BC74"/>
      </a:accent5>
      <a:accent6>
        <a:srgbClr val="66CC33"/>
      </a:accent6>
      <a:hlink>
        <a:srgbClr val="0000FF"/>
      </a:hlink>
      <a:folHlink>
        <a:srgbClr val="FF00FF"/>
      </a:folHlink>
    </a:clrScheme>
    <a:fontScheme name="Standaard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tandaard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